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89" r:id="rId23"/>
    <p:sldId id="278" r:id="rId24"/>
    <p:sldId id="280" r:id="rId25"/>
    <p:sldId id="281" r:id="rId26"/>
    <p:sldId id="282" r:id="rId27"/>
    <p:sldId id="283" r:id="rId28"/>
    <p:sldId id="284" r:id="rId29"/>
    <p:sldId id="290" r:id="rId30"/>
    <p:sldId id="285" r:id="rId31"/>
    <p:sldId id="286" r:id="rId32"/>
    <p:sldId id="287" r:id="rId33"/>
    <p:sldId id="288" r:id="rId34"/>
  </p:sldIdLst>
  <p:sldSz cx="9144000" cy="6858000" type="screen4x3"/>
  <p:notesSz cx="6881813" cy="9296400"/>
  <p:embeddedFontLst>
    <p:embeddedFont>
      <p:font typeface="Corbel" panose="020B0503020204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piWoDdNaVamuRkSyC+afygGc+4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eranta Klees" initials="SK" lastIdx="1" clrIdx="0">
    <p:extLst>
      <p:ext uri="{19B8F6BF-5375-455C-9EA6-DF929625EA0E}">
        <p15:presenceInfo xmlns:p15="http://schemas.microsoft.com/office/powerpoint/2012/main" userId="S-1-5-21-1085031214-1580436667-725345543-16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DB108C-657E-49FB-881D-1CFF3F224DFB}">
  <a:tblStyle styleId="{ACDB108C-657E-49FB-881D-1CFF3F224DF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 b="off" i="off"/>
      <a:tcStyle>
        <a:tcBdr/>
        <a:fill>
          <a:solidFill>
            <a:srgbClr val="CACA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CA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customschemas.google.com/relationships/presentationmetadata" Target="meta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7T16:10:09.814" idx="1">
    <p:pos x="4238" y="3385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8182" y="4473893"/>
            <a:ext cx="550545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" name="Google Shape;43;p1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0368ac42e_0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g140368ac4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ee4755a76_0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13ee4755a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9094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3f9ac85d77_0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g13f9ac85d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8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89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:notes"/>
          <p:cNvSpPr txBox="1">
            <a:spLocks noGrp="1"/>
          </p:cNvSpPr>
          <p:nvPr>
            <p:ph type="body" idx="1"/>
          </p:nvPr>
        </p:nvSpPr>
        <p:spPr>
          <a:xfrm>
            <a:off x="688182" y="4473893"/>
            <a:ext cx="550545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22:notes"/>
          <p:cNvSpPr txBox="1">
            <a:spLocks noGrp="1"/>
          </p:cNvSpPr>
          <p:nvPr>
            <p:ph type="sldNum" idx="12"/>
          </p:nvPr>
        </p:nvSpPr>
        <p:spPr>
          <a:xfrm>
            <a:off x="3898102" y="8829967"/>
            <a:ext cx="2982119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430d7db717_0_0:notes"/>
          <p:cNvSpPr txBox="1">
            <a:spLocks noGrp="1"/>
          </p:cNvSpPr>
          <p:nvPr>
            <p:ph type="body" idx="1"/>
          </p:nvPr>
        </p:nvSpPr>
        <p:spPr>
          <a:xfrm>
            <a:off x="688180" y="4415790"/>
            <a:ext cx="55053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92150" rIns="92150" bIns="9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g1430d7db7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6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90106bb20_0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gd90106bb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90106bb20_0_8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d90106bb2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90106bb20_0_22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4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d90106bb2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ee4755a76_0_131:notes"/>
          <p:cNvSpPr txBox="1">
            <a:spLocks noGrp="1"/>
          </p:cNvSpPr>
          <p:nvPr>
            <p:ph type="body" idx="1"/>
          </p:nvPr>
        </p:nvSpPr>
        <p:spPr>
          <a:xfrm>
            <a:off x="688180" y="4415790"/>
            <a:ext cx="55053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92150" rIns="92150" bIns="9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13ee4755a7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4"/>
          <p:cNvSpPr txBox="1">
            <a:spLocks noGrp="1"/>
          </p:cNvSpPr>
          <p:nvPr>
            <p:ph type="title"/>
          </p:nvPr>
        </p:nvSpPr>
        <p:spPr>
          <a:xfrm>
            <a:off x="457646" y="274588"/>
            <a:ext cx="8228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body" idx="1"/>
          </p:nvPr>
        </p:nvSpPr>
        <p:spPr>
          <a:xfrm>
            <a:off x="457646" y="1600646"/>
            <a:ext cx="82287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title"/>
          </p:nvPr>
        </p:nvSpPr>
        <p:spPr>
          <a:xfrm>
            <a:off x="457646" y="274588"/>
            <a:ext cx="8228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body" idx="1"/>
          </p:nvPr>
        </p:nvSpPr>
        <p:spPr>
          <a:xfrm>
            <a:off x="457646" y="1600646"/>
            <a:ext cx="40608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27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body" idx="2"/>
          </p:nvPr>
        </p:nvSpPr>
        <p:spPr>
          <a:xfrm>
            <a:off x="4625578" y="1600646"/>
            <a:ext cx="40608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27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457646" y="274588"/>
            <a:ext cx="8228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body" idx="1"/>
          </p:nvPr>
        </p:nvSpPr>
        <p:spPr>
          <a:xfrm>
            <a:off x="457646" y="1534790"/>
            <a:ext cx="40395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body" idx="2"/>
          </p:nvPr>
        </p:nvSpPr>
        <p:spPr>
          <a:xfrm>
            <a:off x="457646" y="2174379"/>
            <a:ext cx="40395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4127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body" idx="3"/>
          </p:nvPr>
        </p:nvSpPr>
        <p:spPr>
          <a:xfrm>
            <a:off x="4644554" y="1534790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body" idx="4"/>
          </p:nvPr>
        </p:nvSpPr>
        <p:spPr>
          <a:xfrm>
            <a:off x="4644554" y="2174379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4127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457646" y="274588"/>
            <a:ext cx="8228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 txBox="1">
            <a:spLocks noGrp="1"/>
          </p:cNvSpPr>
          <p:nvPr>
            <p:ph type="title"/>
          </p:nvPr>
        </p:nvSpPr>
        <p:spPr>
          <a:xfrm>
            <a:off x="457646" y="273472"/>
            <a:ext cx="30081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body" idx="1"/>
          </p:nvPr>
        </p:nvSpPr>
        <p:spPr>
          <a:xfrm>
            <a:off x="3575224" y="273472"/>
            <a:ext cx="5111100" cy="58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4699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275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2"/>
          </p:nvPr>
        </p:nvSpPr>
        <p:spPr>
          <a:xfrm>
            <a:off x="457646" y="1435447"/>
            <a:ext cx="3008100" cy="46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1792635" y="4800824"/>
            <a:ext cx="54861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0"/>
          <p:cNvSpPr>
            <a:spLocks noGrp="1"/>
          </p:cNvSpPr>
          <p:nvPr>
            <p:ph type="pic" idx="2"/>
          </p:nvPr>
        </p:nvSpPr>
        <p:spPr>
          <a:xfrm>
            <a:off x="1792635" y="612800"/>
            <a:ext cx="5486100" cy="41145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1792635" y="5367859"/>
            <a:ext cx="54861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1"/>
          <p:cNvSpPr txBox="1">
            <a:spLocks noGrp="1"/>
          </p:cNvSpPr>
          <p:nvPr>
            <p:ph type="title"/>
          </p:nvPr>
        </p:nvSpPr>
        <p:spPr>
          <a:xfrm>
            <a:off x="457646" y="274588"/>
            <a:ext cx="8228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1"/>
          </p:nvPr>
        </p:nvSpPr>
        <p:spPr>
          <a:xfrm rot="5400000">
            <a:off x="2309404" y="-251104"/>
            <a:ext cx="4525200" cy="82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>
            <a:spLocks noGrp="1"/>
          </p:cNvSpPr>
          <p:nvPr>
            <p:ph type="title"/>
          </p:nvPr>
        </p:nvSpPr>
        <p:spPr>
          <a:xfrm rot="5400000">
            <a:off x="4732204" y="2171638"/>
            <a:ext cx="5851200" cy="20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1"/>
          </p:nvPr>
        </p:nvSpPr>
        <p:spPr>
          <a:xfrm rot="5400000">
            <a:off x="564171" y="167938"/>
            <a:ext cx="5851200" cy="60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5461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pparelprousa.com/gateway-emt/students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peranta.klees@west-mec.or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est-mec.edu/parent-resource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hyperlink" Target="mailto:speranta.klees@west-mec.or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peranta.klees@west-mec.org" TargetMode="External"/><Relationship Id="rId4" Type="http://schemas.openxmlformats.org/officeDocument/2006/relationships/hyperlink" Target="mailto:daniel.davis@gatewaycc.ed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"/>
          <p:cNvSpPr txBox="1">
            <a:spLocks noGrp="1"/>
          </p:cNvSpPr>
          <p:nvPr>
            <p:ph type="title"/>
          </p:nvPr>
        </p:nvSpPr>
        <p:spPr>
          <a:xfrm>
            <a:off x="457646" y="274588"/>
            <a:ext cx="8228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25400" lvl="0" indent="-25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46" name="Google Shape;46;p1"/>
          <p:cNvSpPr txBox="1">
            <a:spLocks noGrp="1"/>
          </p:cNvSpPr>
          <p:nvPr>
            <p:ph type="body" idx="1"/>
          </p:nvPr>
        </p:nvSpPr>
        <p:spPr>
          <a:xfrm>
            <a:off x="457646" y="1600646"/>
            <a:ext cx="82287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5000"/>
              <a:buNone/>
            </a:pPr>
            <a:endParaRPr/>
          </a:p>
        </p:txBody>
      </p:sp>
      <p:pic>
        <p:nvPicPr>
          <p:cNvPr id="47" name="Google Shape;4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531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306000" y="374275"/>
            <a:ext cx="8532000" cy="19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ATTENDANCE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45450" y="1663800"/>
            <a:ext cx="9053100" cy="51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Attendance is a valued employability skill.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Attendance is mandatory each day.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Any absence in excess of 10 hours (including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tardies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*) may be a reason for dismissal</a:t>
            </a:r>
            <a:r>
              <a:rPr lang="en-US" sz="2400" dirty="0"/>
              <a:t>.</a:t>
            </a:r>
          </a:p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/>
              <a:t>up to 2 hours may be missed in EMT 102</a:t>
            </a:r>
          </a:p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/>
              <a:t>up to 8 hours may be missed in EMT 104 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Absence Notification: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Notify instructor AND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Call West-MEC within 24 hours of absence: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(623) 772-4234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306000" y="488525"/>
            <a:ext cx="85320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lang="en-US" sz="7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CALENDAR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0" y="2330975"/>
            <a:ext cx="9144000" cy="30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West-MEC calendar differs from high school calendar.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follow West-MEC and GateWay calendar for EMT schedule. </a:t>
            </a: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306000" y="319450"/>
            <a:ext cx="8532000" cy="1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DRESS CODE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 txBox="1"/>
          <p:nvPr/>
        </p:nvSpPr>
        <p:spPr>
          <a:xfrm>
            <a:off x="306000" y="1830850"/>
            <a:ext cx="8532000" cy="43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Program Uniform is as follows: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Uniform T-Shirts 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 Badge (high school and college)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Navy Blue Duty Pants (no shorts)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Black Belt – Utility Type – Plain Buckle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Black Duty Shoes/Boots (Safety-Toe)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Analogue Wrist Watch w Seconds Hand (NO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smartwatches)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must purchase items and be in uniform for the first day of class.	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306000" y="326550"/>
            <a:ext cx="8532000" cy="12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DRESS CODE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70998" y="2059759"/>
            <a:ext cx="4836673" cy="362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5">
            <a:alphaModFix/>
          </a:blip>
          <a:srcRect l="23286" t="10891" r="29763" b="13986"/>
          <a:stretch/>
        </p:blipFill>
        <p:spPr>
          <a:xfrm rot="5400000">
            <a:off x="5393671" y="3764530"/>
            <a:ext cx="2216724" cy="266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6">
            <a:alphaModFix/>
          </a:blip>
          <a:srcRect l="37366" t="34437" r="35395" b="28909"/>
          <a:stretch/>
        </p:blipFill>
        <p:spPr>
          <a:xfrm>
            <a:off x="5171915" y="1444600"/>
            <a:ext cx="2660236" cy="2428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337050" y="417125"/>
            <a:ext cx="8532000" cy="17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DRESS CODE</a:t>
            </a:r>
            <a:endParaRPr sz="7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337050" y="2050475"/>
            <a:ext cx="85320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uniform shirts, please order from Apparel Pro USA website: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3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https://www.apparelprousa.com/gateway-emt/students.html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note: Hats, jackets or hoodie are ONLY permitted if they have the uniform logo. Alternative to wearing a hoodie is having white/gray/navy blue or black long sleeves to be worn UNDER your uniform shirt. LOGOS MUST BE VISIBLE AT ALL TIMES.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9"/>
          <p:cNvSpPr txBox="1"/>
          <p:nvPr/>
        </p:nvSpPr>
        <p:spPr>
          <a:xfrm>
            <a:off x="337050" y="525550"/>
            <a:ext cx="8532000" cy="16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COVID-19 PROTOCOLS</a:t>
            </a:r>
            <a:endParaRPr sz="5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417774" y="1830860"/>
            <a:ext cx="8614465" cy="56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Anyone attending campus in person will be required to: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Display college ID badge or have a photo ID available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Maintain physical distance where possible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Notify their instructor or campus contact if they are not feeling well, and stay home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Routinely monitor their health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touch their nose or mouth, and if they do, wash their hands and use hand sanitizer right away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Masks are optional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0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0"/>
          <p:cNvSpPr txBox="1"/>
          <p:nvPr/>
        </p:nvSpPr>
        <p:spPr>
          <a:xfrm>
            <a:off x="337050" y="326550"/>
            <a:ext cx="85320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EMT</a:t>
            </a: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GRADING SCALE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337050" y="1466800"/>
            <a:ext cx="8532000" cy="47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*An 70% grade or better is required for each EMT course in order to obtain college credit and be eligible to progress to the next higher level course.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**A 65% grade or better is required to obtain high school credit.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earn </a:t>
            </a:r>
            <a:r>
              <a:rPr lang="en-US" sz="19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college credits &amp; 2 high school elective credits upon successful completion of course.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check their grades through Canvas.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7" name="Google Shape;177;p10"/>
          <p:cNvGraphicFramePr/>
          <p:nvPr/>
        </p:nvGraphicFramePr>
        <p:xfrm>
          <a:off x="2296581" y="1492727"/>
          <a:ext cx="4840650" cy="1788210"/>
        </p:xfrm>
        <a:graphic>
          <a:graphicData uri="http://schemas.openxmlformats.org/drawingml/2006/table">
            <a:tbl>
              <a:tblPr firstRow="1" bandRow="1">
                <a:noFill/>
                <a:tableStyleId>{ACDB108C-657E-49FB-881D-1CFF3F224DFB}</a:tableStyleId>
              </a:tblPr>
              <a:tblGrid>
                <a:gridCol w="242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GRADING SCALE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A 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90%-100%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B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80%-89%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C*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70%-79%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 D**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65%-69%</a:t>
                      </a:r>
                      <a:endParaRPr sz="14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0368ac42e_0_0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40368ac42e_0_0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40368ac42e_0_0"/>
          <p:cNvSpPr txBox="1"/>
          <p:nvPr/>
        </p:nvSpPr>
        <p:spPr>
          <a:xfrm>
            <a:off x="337050" y="402750"/>
            <a:ext cx="85320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GRADES</a:t>
            </a:r>
            <a:endParaRPr sz="7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40368ac42e_0_0"/>
          <p:cNvSpPr txBox="1"/>
          <p:nvPr/>
        </p:nvSpPr>
        <p:spPr>
          <a:xfrm>
            <a:off x="337050" y="1656250"/>
            <a:ext cx="8532000" cy="4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Fall</a:t>
            </a: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Transcript: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earn letter grades/credits in each college course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School Transcript: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earn one (1) letter grade/one (1) credit reflecting the average of the three (3) college course grades.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Spring</a:t>
            </a: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-US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Transcript: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earn letter grades/credits in each college course</a:t>
            </a:r>
            <a:endParaRPr sz="1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School Transcript:</a:t>
            </a:r>
            <a:endParaRPr sz="1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earn one (1) letter grade and one (1) credit; West-MEC reports the grade earned in one college course.</a:t>
            </a:r>
            <a:endParaRPr sz="1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ee4755a76_0_0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13ee4755a76_0_0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13ee4755a76_0_0"/>
          <p:cNvSpPr txBox="1"/>
          <p:nvPr/>
        </p:nvSpPr>
        <p:spPr>
          <a:xfrm>
            <a:off x="337050" y="402750"/>
            <a:ext cx="85320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WITHDRAWALS</a:t>
            </a:r>
            <a:endParaRPr sz="7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3ee4755a76_0_0"/>
          <p:cNvSpPr txBox="1"/>
          <p:nvPr/>
        </p:nvSpPr>
        <p:spPr>
          <a:xfrm>
            <a:off x="337050" y="2134700"/>
            <a:ext cx="8532000" cy="3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Withdrawals from a course will be reflected as follows: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School transcript grade will show as “W” for withdrawn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transcript will show as letter grade based on student performance at the time of the withdrawal.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1"/>
          <p:cNvSpPr txBox="1"/>
          <p:nvPr/>
        </p:nvSpPr>
        <p:spPr>
          <a:xfrm>
            <a:off x="337050" y="503775"/>
            <a:ext cx="8532000" cy="17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POST-SECONDARY PATHWAYS</a:t>
            </a: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 txBox="1"/>
          <p:nvPr/>
        </p:nvSpPr>
        <p:spPr>
          <a:xfrm>
            <a:off x="337050" y="2294200"/>
            <a:ext cx="8532000" cy="4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earn </a:t>
            </a:r>
            <a:r>
              <a:rPr lang="en-US" sz="27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college credits 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credits transfer seamlessly into AA and Bachelor degrees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 maintained on the West-MEC website.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Check out our 90-30 pathway with NAU!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5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5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5"/>
          <p:cNvSpPr/>
          <p:nvPr/>
        </p:nvSpPr>
        <p:spPr>
          <a:xfrm>
            <a:off x="337050" y="1745025"/>
            <a:ext cx="8538600" cy="2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857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Emergency Medical 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Technician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One-year program</a:t>
            </a: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3388" y="4181675"/>
            <a:ext cx="3257216" cy="1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2"/>
          <p:cNvSpPr txBox="1"/>
          <p:nvPr/>
        </p:nvSpPr>
        <p:spPr>
          <a:xfrm>
            <a:off x="337050" y="434950"/>
            <a:ext cx="8532000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2"/>
          <p:cNvSpPr txBox="1"/>
          <p:nvPr/>
        </p:nvSpPr>
        <p:spPr>
          <a:xfrm>
            <a:off x="337050" y="2009700"/>
            <a:ext cx="8532000" cy="3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Success in the program depends upon the student having access to reliable personal computer and internet outside of class to complete assignments and tests.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you are in need of a device, please contact West-MEC at </a:t>
            </a:r>
            <a:r>
              <a:rPr lang="en-US" sz="23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speranta.klees@west-mec.org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Limited availability of loaner devices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 and parent must check out in person from West-MEC District Office or Campus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5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 txBox="1"/>
          <p:nvPr/>
        </p:nvSpPr>
        <p:spPr>
          <a:xfrm>
            <a:off x="337200" y="392575"/>
            <a:ext cx="8532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CTSO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 txBox="1"/>
          <p:nvPr/>
        </p:nvSpPr>
        <p:spPr>
          <a:xfrm>
            <a:off x="337088" y="3264475"/>
            <a:ext cx="8532000" cy="24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EMT Students are encouraged to participate/compete in HOSA at their home High School.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 your school’s HOSA advisor and consider competing in an EMT event.	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5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390" y="1629300"/>
            <a:ext cx="3447619" cy="1342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 txBox="1"/>
          <p:nvPr/>
        </p:nvSpPr>
        <p:spPr>
          <a:xfrm>
            <a:off x="337200" y="392575"/>
            <a:ext cx="8532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 txBox="1"/>
          <p:nvPr/>
        </p:nvSpPr>
        <p:spPr>
          <a:xfrm>
            <a:off x="337050" y="3264474"/>
            <a:ext cx="8532038" cy="297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EMT Students are encouraged to </a:t>
            </a:r>
            <a:r>
              <a:rPr lang="en-US" sz="2700" dirty="0"/>
              <a:t>apply for NTHS</a:t>
            </a:r>
            <a:r>
              <a:rPr lang="en-US" sz="2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3.0 min. GPA at High School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dirty="0"/>
              <a:t>	B or higher in EMT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CTSO, Volunteer, or Leader of Organization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Outstanding Conduct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Applications and documentation: March, Induction Ceremony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 dirty="0"/>
              <a:t>	Stoles are worn at Recognition Ceremony</a:t>
            </a:r>
            <a:endParaRPr lang="en-US"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75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NTHS - National Technical Honor Society">
            <a:extLst>
              <a:ext uri="{FF2B5EF4-FFF2-40B4-BE49-F238E27FC236}">
                <a16:creationId xmlns:a16="http://schemas.microsoft.com/office/drawing/2014/main" id="{D71B3B5B-A25D-4587-AB72-6B23EC91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02" y="192599"/>
            <a:ext cx="4669972" cy="19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744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f9ac85d77_0_0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13f9ac85d77_0_0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13f9ac85d77_0_0"/>
          <p:cNvSpPr txBox="1"/>
          <p:nvPr/>
        </p:nvSpPr>
        <p:spPr>
          <a:xfrm>
            <a:off x="337050" y="463975"/>
            <a:ext cx="8532000" cy="19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POST-SECONDARY PATHWAYS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3f9ac85d77_0_0"/>
          <p:cNvSpPr txBox="1"/>
          <p:nvPr/>
        </p:nvSpPr>
        <p:spPr>
          <a:xfrm>
            <a:off x="337050" y="1889325"/>
            <a:ext cx="8532000" cy="4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earn </a:t>
            </a:r>
            <a:r>
              <a:rPr lang="en-US" sz="2400" b="0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16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credits in EMT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may check their grades through Canvas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credits transfer seamlessly into AA and Bachelor degrees. Students currently in the 11th grade are invited to apply for the West-MEC Fire Science Program in </a:t>
            </a:r>
            <a:r>
              <a:rPr lang="en-US" sz="2400" b="1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October 2023 to advance in this pathway and earn another 14 cr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edits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4"/>
          <p:cNvSpPr txBox="1"/>
          <p:nvPr/>
        </p:nvSpPr>
        <p:spPr>
          <a:xfrm>
            <a:off x="337050" y="414725"/>
            <a:ext cx="85320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CONDUCT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4"/>
          <p:cNvSpPr txBox="1"/>
          <p:nvPr/>
        </p:nvSpPr>
        <p:spPr>
          <a:xfrm>
            <a:off x="733350" y="1883550"/>
            <a:ext cx="7677300" cy="41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expectations for professional conduct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Maturity level on par with industry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 phone usage based on campus policy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Conduct concerns will be communicated to students directly by GWCC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discipline guidelines apply, if student fails to comply with the rules and regulations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337050" y="404850"/>
            <a:ext cx="85473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BULLYING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 txBox="1"/>
          <p:nvPr/>
        </p:nvSpPr>
        <p:spPr>
          <a:xfrm>
            <a:off x="298350" y="2002775"/>
            <a:ext cx="8547300" cy="42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the right of every student to be educated in a positive, safe, caring and respectful learning environment. 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school environment inclusive of these traits maximizes student achievement, fosters student personal growth, and helps students build a sense of community that promotes positive participation.  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Bullying, harassment or intimidation will </a:t>
            </a:r>
            <a:r>
              <a:rPr lang="en-US" sz="2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</a:t>
            </a: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tolerated at West-MEC.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6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6"/>
          <p:cNvSpPr txBox="1"/>
          <p:nvPr/>
        </p:nvSpPr>
        <p:spPr>
          <a:xfrm>
            <a:off x="337050" y="475425"/>
            <a:ext cx="85320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SPECIAL SERVICES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6"/>
          <p:cNvSpPr txBox="1"/>
          <p:nvPr/>
        </p:nvSpPr>
        <p:spPr>
          <a:xfrm>
            <a:off x="25350" y="1840950"/>
            <a:ext cx="9093300" cy="58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an </a:t>
            </a:r>
            <a:r>
              <a:rPr lang="en-US" sz="2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IEP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a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504 Accommodation Plan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and/or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 conditions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expected 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self-advocate.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must seek the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College Disability Coordinator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intake and an individualized plan.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7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7"/>
          <p:cNvSpPr txBox="1"/>
          <p:nvPr/>
        </p:nvSpPr>
        <p:spPr>
          <a:xfrm>
            <a:off x="337050" y="455175"/>
            <a:ext cx="8532000" cy="15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337050" y="1827975"/>
            <a:ext cx="8532000" cy="45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West-MEC Registration Fee - </a:t>
            </a: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2500" b="0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125.00</a:t>
            </a: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$1,737 MCCD Tuition/Fees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MCCD charges West-MEC tuition after students attend Day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Registration Fee refunds after Day 1 of school.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5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Reminder- disregard any emails from college re tuition</a:t>
            </a:r>
            <a:endParaRPr sz="2500" b="0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PARKING</a:t>
            </a:r>
            <a:r>
              <a:rPr lang="en-US" sz="3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337050" y="434950"/>
            <a:ext cx="8532000" cy="17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CERTIFICATION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8"/>
          <p:cNvSpPr txBox="1"/>
          <p:nvPr/>
        </p:nvSpPr>
        <p:spPr>
          <a:xfrm>
            <a:off x="718200" y="2073575"/>
            <a:ext cx="7707600" cy="53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CPR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NIMS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Registry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Emergency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Medical Technicians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337050" y="434950"/>
            <a:ext cx="8532000" cy="17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endParaRPr lang="en-US" sz="1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EMPLOYMENT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4400" dirty="0"/>
              <a:t>&amp; wages for entry level EMT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8"/>
          <p:cNvSpPr txBox="1"/>
          <p:nvPr/>
        </p:nvSpPr>
        <p:spPr>
          <a:xfrm>
            <a:off x="718200" y="2073575"/>
            <a:ext cx="7707600" cy="53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lang="en-US"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Hospital (ER)  $40K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dirty="0"/>
              <a:t>Ambulance  $38-50K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Doctor’s Office  $40-50K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dirty="0"/>
              <a:t>Firefighter  $40-50K</a:t>
            </a:r>
            <a:endParaRPr lang="en-US"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Wildland Fire  $60K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86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"/>
          <p:cNvSpPr txBox="1"/>
          <p:nvPr/>
        </p:nvSpPr>
        <p:spPr>
          <a:xfrm>
            <a:off x="337050" y="263850"/>
            <a:ext cx="8532000" cy="16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6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SCHEDULE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"/>
          <p:cNvSpPr txBox="1"/>
          <p:nvPr/>
        </p:nvSpPr>
        <p:spPr>
          <a:xfrm>
            <a:off x="337050" y="1288175"/>
            <a:ext cx="85320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day of Class: </a:t>
            </a:r>
            <a:endParaRPr sz="23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Wednesday, </a:t>
            </a:r>
            <a:r>
              <a:rPr lang="en-US" sz="2300" b="1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August 16, 2023</a:t>
            </a:r>
            <a:endParaRPr sz="700" b="1" i="0" u="none" strike="noStrike" cap="none" dirty="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 txBox="1"/>
          <p:nvPr/>
        </p:nvSpPr>
        <p:spPr>
          <a:xfrm>
            <a:off x="337050" y="2245100"/>
            <a:ext cx="8532000" cy="41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GateWay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@ SWSC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3000 N. Dysart Road, Avondale, AZ 85392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Monday - Thursday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1:00-3:00 PM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/>
              <a:t>OR</a:t>
            </a: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dirty="0"/>
              <a:t>2:00-4:00 PM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GateWay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@ </a:t>
            </a:r>
            <a:r>
              <a:rPr lang="en-US" sz="2000" b="1" dirty="0">
                <a:highlight>
                  <a:schemeClr val="lt1"/>
                </a:highlight>
              </a:rPr>
              <a:t>Deer</a:t>
            </a:r>
            <a:r>
              <a:rPr lang="en-US" sz="2000" b="1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Valley</a:t>
            </a:r>
            <a:r>
              <a:rPr lang="en-US" sz="2000" b="0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2931 W. Bell Rd.,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Phoenix, AZ 85053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Monday - Thursday  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1:00-3:00 PM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are dropped if not present on first day of class and at the correct session/location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0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0"/>
          <p:cNvSpPr txBox="1"/>
          <p:nvPr/>
        </p:nvSpPr>
        <p:spPr>
          <a:xfrm>
            <a:off x="337050" y="475400"/>
            <a:ext cx="8532000" cy="16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WEST-MEC GRANTS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0"/>
          <p:cNvSpPr txBox="1"/>
          <p:nvPr/>
        </p:nvSpPr>
        <p:spPr>
          <a:xfrm>
            <a:off x="798900" y="1779500"/>
            <a:ext cx="8345100" cy="5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Transportation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lang="en-US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400" b="1" dirty="0"/>
              <a:t>College Textbooks</a:t>
            </a:r>
            <a:r>
              <a:rPr lang="en-US" sz="2400" dirty="0"/>
              <a:t>: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https://west-mec.</a:t>
            </a:r>
            <a:r>
              <a:rPr lang="en-US" sz="2400" b="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/parent-resources/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b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lang="en-US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9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9"/>
          <p:cNvSpPr txBox="1"/>
          <p:nvPr/>
        </p:nvSpPr>
        <p:spPr>
          <a:xfrm>
            <a:off x="337050" y="404850"/>
            <a:ext cx="8532000" cy="16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9"/>
          <p:cNvSpPr txBox="1"/>
          <p:nvPr/>
        </p:nvSpPr>
        <p:spPr>
          <a:xfrm>
            <a:off x="709126" y="1475126"/>
            <a:ext cx="7757173" cy="511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500"/>
            </a:pPr>
            <a:r>
              <a:rPr lang="en-US" sz="2500" dirty="0"/>
              <a:t>When notified by instructors,  program director or GWCC leadership,  West-MEC staff will communicate concerns regarding grades, attendance, or behavior to parents and high school counselor or administrator.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en-US" sz="2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and parents, please set up phone to accept calls &amp; voicemail and check </a:t>
            </a:r>
            <a:r>
              <a:rPr lang="en-US" sz="2500" dirty="0"/>
              <a:t>messages</a:t>
            </a: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daily. </a:t>
            </a:r>
            <a:r>
              <a:rPr lang="en-US" sz="2500" dirty="0"/>
              <a:t>Call back</a:t>
            </a: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promptly. Check email and respond professionally.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West-MEC Student Services: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speranta.klees@west-mec.org</a:t>
            </a: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623-738-0018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1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1"/>
          <p:cNvSpPr txBox="1"/>
          <p:nvPr/>
        </p:nvSpPr>
        <p:spPr>
          <a:xfrm>
            <a:off x="337050" y="376825"/>
            <a:ext cx="85320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n-US" sz="8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8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337050" y="2332625"/>
            <a:ext cx="8532000" cy="3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Daniel Davis- Assistant Program Manager at GWCC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daniel.davis@gatewaycc.edu</a:t>
            </a:r>
            <a:endParaRPr sz="28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8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Speranta Klees- Post Secondary Program Manager 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speranta.klees@west-mec.org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 txBox="1">
            <a:spLocks noGrp="1"/>
          </p:cNvSpPr>
          <p:nvPr>
            <p:ph type="title"/>
          </p:nvPr>
        </p:nvSpPr>
        <p:spPr>
          <a:xfrm>
            <a:off x="457646" y="274588"/>
            <a:ext cx="8228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25400" lvl="0" indent="-25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315" name="Google Shape;315;p22"/>
          <p:cNvSpPr txBox="1">
            <a:spLocks noGrp="1"/>
          </p:cNvSpPr>
          <p:nvPr>
            <p:ph type="body" idx="1"/>
          </p:nvPr>
        </p:nvSpPr>
        <p:spPr>
          <a:xfrm>
            <a:off x="457646" y="1600646"/>
            <a:ext cx="82287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SzPts val="5000"/>
              <a:buNone/>
            </a:pPr>
            <a:endParaRPr/>
          </a:p>
        </p:txBody>
      </p:sp>
      <p:pic>
        <p:nvPicPr>
          <p:cNvPr id="316" name="Google Shape;31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531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g1430d7db71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g1430d7db717_0_0"/>
          <p:cNvSpPr/>
          <p:nvPr/>
        </p:nvSpPr>
        <p:spPr>
          <a:xfrm>
            <a:off x="600225" y="1592636"/>
            <a:ext cx="8268900" cy="2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857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</a:pPr>
            <a:endParaRPr sz="6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1" name="Google Shape;71;g1430d7db717_0_0"/>
          <p:cNvSpPr/>
          <p:nvPr/>
        </p:nvSpPr>
        <p:spPr>
          <a:xfrm>
            <a:off x="219807" y="1626577"/>
            <a:ext cx="8783400" cy="49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Fall ‘23</a:t>
            </a:r>
            <a:endParaRPr sz="17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 180 College/Career Readiness </a:t>
            </a: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EMC 101 CPR/Basic Cardiac Life Support 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Articulates with EMT 101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EMC 102 Emergency Medical Responder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Articulates with EMT 102AB 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 ‘24</a:t>
            </a:r>
            <a:endParaRPr sz="17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EMC 104 Basic Emergency Medical Technology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Articulates with: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■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EMT 104 Emergency Medical Technician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■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EMT 104AB Applied Practical Studies for Emergency Medical Technology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■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EMT 104LL Emergency Medical Technology Practicum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enrolled in the Emergency Medical Technology program must attend class during the dates required.  GWCC schedule </a:t>
            </a:r>
            <a:r>
              <a:rPr lang="en-US" sz="1700" dirty="0">
                <a:solidFill>
                  <a:schemeClr val="dk1"/>
                </a:solidFill>
              </a:rPr>
              <a:t>does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not match high school schedules (Fall and Spring Break).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1430d7db717_0_0"/>
          <p:cNvSpPr txBox="1"/>
          <p:nvPr/>
        </p:nvSpPr>
        <p:spPr>
          <a:xfrm>
            <a:off x="368050" y="441450"/>
            <a:ext cx="85011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5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COURSES BY SEMESTER</a:t>
            </a:r>
            <a:endParaRPr sz="5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6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66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66"/>
          <p:cNvSpPr txBox="1"/>
          <p:nvPr/>
        </p:nvSpPr>
        <p:spPr>
          <a:xfrm>
            <a:off x="336900" y="527550"/>
            <a:ext cx="8532000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REGISTRATION</a:t>
            </a:r>
            <a:endParaRPr sz="4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6"/>
          <p:cNvSpPr txBox="1"/>
          <p:nvPr/>
        </p:nvSpPr>
        <p:spPr>
          <a:xfrm>
            <a:off x="336900" y="1430900"/>
            <a:ext cx="85320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day of Class: </a:t>
            </a:r>
            <a:endParaRPr sz="2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Wednesday, August 16, 2023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66"/>
          <p:cNvSpPr txBox="1"/>
          <p:nvPr/>
        </p:nvSpPr>
        <p:spPr>
          <a:xfrm>
            <a:off x="336900" y="2551825"/>
            <a:ext cx="8532000" cy="3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Parents received individual emails/phone calls re incomplete registration with GateWay Community College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students are registered with West-MEC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students MUST also be registered with GateWay by 1</a:t>
            </a:r>
            <a:r>
              <a:rPr lang="en-US" sz="21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day of school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Parents/students MUST contact GWCC to finalize college registration: 602-286 8203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90106bb20_0_0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d90106bb20_0_0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d90106bb20_0_0"/>
          <p:cNvSpPr txBox="1"/>
          <p:nvPr/>
        </p:nvSpPr>
        <p:spPr>
          <a:xfrm>
            <a:off x="337050" y="263850"/>
            <a:ext cx="8532000" cy="14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gd90106bb2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725" y="1831750"/>
            <a:ext cx="5890550" cy="44179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d90106bb20_0_0"/>
          <p:cNvSpPr txBox="1"/>
          <p:nvPr/>
        </p:nvSpPr>
        <p:spPr>
          <a:xfrm>
            <a:off x="337050" y="1293850"/>
            <a:ext cx="85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the campus of EMCC, Southwest Skill Center Building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90106bb20_0_8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d90106bb20_0_8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d90106bb20_0_8"/>
          <p:cNvSpPr txBox="1"/>
          <p:nvPr/>
        </p:nvSpPr>
        <p:spPr>
          <a:xfrm>
            <a:off x="337100" y="349750"/>
            <a:ext cx="8532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d90106bb2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7963" y="1421423"/>
            <a:ext cx="6070251" cy="47752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9" name="Google Shape;99;gd90106bb20_0_8"/>
          <p:cNvSpPr/>
          <p:nvPr/>
        </p:nvSpPr>
        <p:spPr>
          <a:xfrm rot="2444409">
            <a:off x="2794179" y="4272891"/>
            <a:ext cx="1530731" cy="1018719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d90106bb20_0_8"/>
          <p:cNvSpPr/>
          <p:nvPr/>
        </p:nvSpPr>
        <p:spPr>
          <a:xfrm>
            <a:off x="5251800" y="5787501"/>
            <a:ext cx="823500" cy="323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d90106bb20_0_8"/>
          <p:cNvSpPr/>
          <p:nvPr/>
        </p:nvSpPr>
        <p:spPr>
          <a:xfrm rot="-3384624">
            <a:off x="4032087" y="4347366"/>
            <a:ext cx="379582" cy="18346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90106bb20_0_22"/>
          <p:cNvSpPr/>
          <p:nvPr/>
        </p:nvSpPr>
        <p:spPr>
          <a:xfrm>
            <a:off x="337050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FF7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d90106bb20_0_22"/>
          <p:cNvSpPr/>
          <p:nvPr/>
        </p:nvSpPr>
        <p:spPr>
          <a:xfrm flipH="1">
            <a:off x="7931325" y="263850"/>
            <a:ext cx="937800" cy="1304100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d90106bb20_0_22"/>
          <p:cNvSpPr txBox="1"/>
          <p:nvPr/>
        </p:nvSpPr>
        <p:spPr>
          <a:xfrm>
            <a:off x="337050" y="176279"/>
            <a:ext cx="8532000" cy="13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lang="en-US" sz="7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d90106bb20_0_22"/>
          <p:cNvSpPr txBox="1"/>
          <p:nvPr/>
        </p:nvSpPr>
        <p:spPr>
          <a:xfrm>
            <a:off x="1274850" y="1225684"/>
            <a:ext cx="694044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Gateway Community College – 2931 W Bell Road</a:t>
            </a:r>
            <a:endParaRPr sz="24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8538D-014E-4DE5-9A30-2AF5F5108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41" y="2042991"/>
            <a:ext cx="7242862" cy="40722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13ee4755a76_0_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13ee4755a76_0_131"/>
          <p:cNvSpPr/>
          <p:nvPr/>
        </p:nvSpPr>
        <p:spPr>
          <a:xfrm>
            <a:off x="600225" y="1592636"/>
            <a:ext cx="8268900" cy="2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857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</a:pPr>
            <a:endParaRPr sz="6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7" name="Google Shape;117;g13ee4755a76_0_131"/>
          <p:cNvSpPr/>
          <p:nvPr/>
        </p:nvSpPr>
        <p:spPr>
          <a:xfrm>
            <a:off x="725978" y="975947"/>
            <a:ext cx="7626600" cy="5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sng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West-MEC pays the GWCC college tuition for in-state students, but the tuition amount will remain on the individual student’s account until fiscal processes are complete between West-MEC and GWCC offices.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tuition bill may appear on the student’s GWCC account and student center, along with email notification from the college for tuition due.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IGNORE THESE MESSAGES AND BALANCE IF THEY APPEAR IN THE STUDENT ACCOUNT AT ANYTIME DURING THE FALL AND SPRING SEMESTER.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student accounts for the West-MEC EMT cohort are coded as third party billing, and the student/parent is </a:t>
            </a:r>
            <a:r>
              <a:rPr lang="en-US" sz="1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responsible for the tuition.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8" name="Google Shape;118;g13ee4755a76_0_131"/>
          <p:cNvSpPr txBox="1"/>
          <p:nvPr/>
        </p:nvSpPr>
        <p:spPr>
          <a:xfrm>
            <a:off x="355775" y="449325"/>
            <a:ext cx="8513400" cy="9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orbel"/>
              <a:buNone/>
            </a:pPr>
            <a:r>
              <a:rPr lang="en-US" sz="5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TUITION - PLEASE NOTE </a:t>
            </a:r>
            <a:endParaRPr sz="56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1501</Words>
  <Application>Microsoft Office PowerPoint</Application>
  <PresentationFormat>On-screen Show (4:3)</PresentationFormat>
  <Paragraphs>273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Corbel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 Milhon</dc:creator>
  <cp:lastModifiedBy>Speranta Klees</cp:lastModifiedBy>
  <cp:revision>13</cp:revision>
  <cp:lastPrinted>2023-07-27T22:59:57Z</cp:lastPrinted>
  <dcterms:modified xsi:type="dcterms:W3CDTF">2023-08-01T20:58:47Z</dcterms:modified>
</cp:coreProperties>
</file>